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8"/>
  </p:notesMasterIdLst>
  <p:sldIdLst>
    <p:sldId id="359" r:id="rId3"/>
    <p:sldId id="361" r:id="rId4"/>
    <p:sldId id="362" r:id="rId5"/>
    <p:sldId id="372" r:id="rId6"/>
    <p:sldId id="363" r:id="rId7"/>
    <p:sldId id="365" r:id="rId8"/>
    <p:sldId id="364" r:id="rId9"/>
    <p:sldId id="366" r:id="rId10"/>
    <p:sldId id="368" r:id="rId11"/>
    <p:sldId id="367" r:id="rId12"/>
    <p:sldId id="370" r:id="rId13"/>
    <p:sldId id="371" r:id="rId14"/>
    <p:sldId id="375" r:id="rId15"/>
    <p:sldId id="376" r:id="rId16"/>
    <p:sldId id="374" r:id="rId17"/>
  </p:sldIdLst>
  <p:sldSz cx="24384000" cy="13716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bold" panose="020B0604020202020204" charset="0"/>
      <p:bold r:id="rId29"/>
    </p:embeddedFont>
    <p:embeddedFont>
      <p:font typeface="Lato Medium" panose="020B0604020202020204" charset="0"/>
      <p:regular r:id="rId30"/>
      <p:italic r:id="rId31"/>
    </p:embeddedFont>
    <p:embeddedFont>
      <p:font typeface="Lato Light" panose="020B0604020202020204" charset="0"/>
      <p:regular r:id="rId32"/>
      <p:italic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9B5CBBC-43C3-4DAB-9FCD-83E6F63A3576}">
          <p14:sldIdLst>
            <p14:sldId id="359"/>
            <p14:sldId id="361"/>
            <p14:sldId id="362"/>
            <p14:sldId id="372"/>
            <p14:sldId id="363"/>
            <p14:sldId id="365"/>
            <p14:sldId id="364"/>
            <p14:sldId id="366"/>
            <p14:sldId id="368"/>
            <p14:sldId id="367"/>
            <p14:sldId id="370"/>
            <p14:sldId id="371"/>
            <p14:sldId id="375"/>
            <p14:sldId id="376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329"/>
    <a:srgbClr val="D8531E"/>
    <a:srgbClr val="194274"/>
    <a:srgbClr val="679DDE"/>
    <a:srgbClr val="00B2EA"/>
    <a:srgbClr val="E94C0D"/>
    <a:srgbClr val="E2E2E2"/>
    <a:srgbClr val="00A3D6"/>
    <a:srgbClr val="CBCBC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561" autoAdjust="0"/>
  </p:normalViewPr>
  <p:slideViewPr>
    <p:cSldViewPr snapToGrid="0">
      <p:cViewPr varScale="1">
        <p:scale>
          <a:sx n="58" d="100"/>
          <a:sy n="58" d="100"/>
        </p:scale>
        <p:origin x="480" y="132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02/10/2017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02/10/2017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02/10/2017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02/10/2017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02/10/2017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02/10/2017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02/10/2017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02/10/2017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02/10/2017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02/10/2017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02/10/2017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02/10/2017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02/10/2017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247901"/>
            <a:ext cx="22870886" cy="10096500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/>
              <a:t>Object Relational Mapping (ORM) systems in C# </a:t>
            </a:r>
          </a:p>
          <a:p>
            <a:pPr algn="ctr"/>
            <a:r>
              <a:rPr lang="en-US" sz="8000" dirty="0"/>
              <a:t>Concepts of ORM systems.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1390341029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22318436" cy="9949543"/>
          </a:xfrm>
        </p:spPr>
        <p:txBody>
          <a:bodyPr>
            <a:normAutofit/>
          </a:bodyPr>
          <a:lstStyle/>
          <a:p>
            <a:r>
              <a:rPr lang="en-US" dirty="0"/>
              <a:t>ORM frameworks encapsulate relational database schema and provide an OO interface to developers.</a:t>
            </a:r>
          </a:p>
          <a:p>
            <a:endParaRPr lang="en-US" dirty="0"/>
          </a:p>
          <a:p>
            <a:r>
              <a:rPr lang="en-US" dirty="0"/>
              <a:t>There are many implementations:</a:t>
            </a:r>
          </a:p>
          <a:p>
            <a:pPr marL="2057400" lvl="1" indent="-685800"/>
            <a:r>
              <a:rPr lang="en-US" dirty="0"/>
              <a:t>Entity Framework (C#)</a:t>
            </a:r>
          </a:p>
          <a:p>
            <a:pPr marL="2057400" lvl="1" indent="-685800"/>
            <a:r>
              <a:rPr lang="en-US" dirty="0"/>
              <a:t>Dapper (C#)</a:t>
            </a:r>
          </a:p>
          <a:p>
            <a:pPr marL="2057400" lvl="1" indent="-685800"/>
            <a:r>
              <a:rPr lang="en-US" dirty="0"/>
              <a:t>Hibernate (Java)</a:t>
            </a:r>
          </a:p>
          <a:p>
            <a:pPr marL="2057400" lvl="1" indent="-685800"/>
            <a:r>
              <a:rPr lang="en-US" dirty="0" err="1"/>
              <a:t>EclipseLink</a:t>
            </a:r>
            <a:r>
              <a:rPr lang="en-US" dirty="0"/>
              <a:t> (Java)</a:t>
            </a:r>
          </a:p>
          <a:p>
            <a:pPr marL="2057400" lvl="1" indent="-685800"/>
            <a:r>
              <a:rPr lang="en-US" dirty="0"/>
              <a:t>Django ORM (Python)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95141105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22318436" cy="9949543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What are the </a:t>
            </a:r>
            <a:r>
              <a:rPr lang="en-US" b="1" dirty="0">
                <a:solidFill>
                  <a:srgbClr val="00B050"/>
                </a:solidFill>
              </a:rPr>
              <a:t>advantages</a:t>
            </a:r>
            <a:r>
              <a:rPr lang="en-US" b="1" dirty="0"/>
              <a:t> of ORM frameworks: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decouple your code from the DB server</a:t>
            </a:r>
          </a:p>
          <a:p>
            <a:pPr marL="2057400" lvl="1" indent="-685800"/>
            <a:r>
              <a:rPr lang="en-US" sz="3600" i="1" dirty="0"/>
              <a:t>it’s easy to change the DB server (MySQL, Oracle, </a:t>
            </a:r>
            <a:r>
              <a:rPr lang="en-US" sz="3600" i="1" dirty="0" err="1"/>
              <a:t>SQLServer</a:t>
            </a:r>
            <a:r>
              <a:rPr lang="en-US" sz="3600" i="1" dirty="0"/>
              <a:t>, </a:t>
            </a:r>
            <a:r>
              <a:rPr lang="en-US" sz="3600" i="1" dirty="0" err="1"/>
              <a:t>etc</a:t>
            </a:r>
            <a:r>
              <a:rPr lang="en-US" sz="3600" i="1" dirty="0"/>
              <a:t>…)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It makes easy to manipulate data in an OO fashion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u="sng" dirty="0"/>
              <a:t>Lots of things done automatically</a:t>
            </a:r>
          </a:p>
          <a:p>
            <a:pPr marL="2057400" lvl="1" indent="-685800"/>
            <a:r>
              <a:rPr lang="en-US" sz="3600" i="1" dirty="0"/>
              <a:t>Data type conversion</a:t>
            </a:r>
          </a:p>
          <a:p>
            <a:pPr marL="2057400" lvl="1" indent="-685800"/>
            <a:r>
              <a:rPr lang="en-US" sz="3600" i="1" dirty="0"/>
              <a:t>Transaction handling</a:t>
            </a:r>
          </a:p>
          <a:p>
            <a:pPr marL="2057400" lvl="1" indent="-685800"/>
            <a:r>
              <a:rPr lang="en-US" sz="3600" i="1" dirty="0"/>
              <a:t>Sanitizing (protects from SQL injection attacks)</a:t>
            </a:r>
          </a:p>
          <a:p>
            <a:pPr marL="2057400" lvl="1" indent="-685800"/>
            <a:r>
              <a:rPr lang="en-US" sz="3600" i="1" dirty="0"/>
              <a:t>Lazy loading</a:t>
            </a:r>
          </a:p>
          <a:p>
            <a:pPr marL="2057400" lvl="1" indent="-685800"/>
            <a:r>
              <a:rPr lang="it-IT" sz="3600" i="1" dirty="0" err="1"/>
              <a:t>Change</a:t>
            </a:r>
            <a:r>
              <a:rPr lang="it-IT" sz="3600" i="1" dirty="0"/>
              <a:t> </a:t>
            </a:r>
            <a:r>
              <a:rPr lang="it-IT" sz="3600" i="1" dirty="0" err="1"/>
              <a:t>tracking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4268456505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22318436" cy="9949543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What are the </a:t>
            </a:r>
            <a:r>
              <a:rPr lang="it-IT" b="1" dirty="0" err="1">
                <a:solidFill>
                  <a:srgbClr val="FF0000"/>
                </a:solidFill>
              </a:rPr>
              <a:t>disadvantages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of ORM frameworks: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Learning curve</a:t>
            </a:r>
            <a:endParaRPr lang="en-US" sz="3600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u="sng" dirty="0"/>
              <a:t>Lots of things done automatically</a:t>
            </a:r>
          </a:p>
          <a:p>
            <a:pPr marL="2057400" lvl="1" indent="-685800"/>
            <a:r>
              <a:rPr lang="en-US" sz="4600" i="1" dirty="0"/>
              <a:t>What is happening??</a:t>
            </a:r>
            <a:endParaRPr lang="it-IT" sz="4600" i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094732476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95300" y="2228850"/>
            <a:ext cx="9124950" cy="9810749"/>
          </a:xfrm>
        </p:spPr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 err="1"/>
              <a:t>Change</a:t>
            </a:r>
            <a:r>
              <a:rPr lang="it-IT" b="1" dirty="0"/>
              <a:t> </a:t>
            </a:r>
            <a:r>
              <a:rPr lang="it-IT" b="1" dirty="0" err="1"/>
              <a:t>Tracking</a:t>
            </a:r>
            <a:r>
              <a:rPr lang="it-IT" b="1" dirty="0"/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operate on Objects and </a:t>
            </a:r>
            <a:r>
              <a:rPr lang="it-IT" dirty="0" err="1"/>
              <a:t>let</a:t>
            </a:r>
            <a:r>
              <a:rPr lang="it-IT" dirty="0"/>
              <a:t> the </a:t>
            </a:r>
            <a:r>
              <a:rPr lang="it-IT" dirty="0" err="1"/>
              <a:t>framework</a:t>
            </a:r>
            <a:r>
              <a:rPr lang="it-IT" dirty="0"/>
              <a:t> figure out the </a:t>
            </a:r>
            <a:r>
              <a:rPr lang="it-IT" dirty="0" err="1"/>
              <a:t>operations</a:t>
            </a:r>
            <a:r>
              <a:rPr lang="it-IT" dirty="0"/>
              <a:t> to </a:t>
            </a:r>
            <a:r>
              <a:rPr lang="it-IT" dirty="0" err="1"/>
              <a:t>perform</a:t>
            </a:r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ORM: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Tracking</a:t>
            </a:r>
            <a:endParaRPr lang="it-IT" dirty="0"/>
          </a:p>
        </p:txBody>
      </p:sp>
      <p:pic>
        <p:nvPicPr>
          <p:cNvPr id="3074" name="Picture 2" descr="Entity Framework tutorial 4.3 dbcon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050" y="3112358"/>
            <a:ext cx="14458950" cy="84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15040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770164" y="3086100"/>
            <a:ext cx="11459936" cy="9144785"/>
          </a:xfrm>
        </p:spPr>
        <p:txBody>
          <a:bodyPr>
            <a:normAutofit/>
          </a:bodyPr>
          <a:lstStyle/>
          <a:p>
            <a:r>
              <a:rPr lang="it-IT" b="1" dirty="0" err="1"/>
              <a:t>Entity</a:t>
            </a:r>
            <a:r>
              <a:rPr lang="it-IT" b="1" dirty="0"/>
              <a:t> Framework utilities (IDE):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Automatic</a:t>
            </a:r>
            <a:r>
              <a:rPr lang="it-IT" dirty="0"/>
              <a:t> generation of </a:t>
            </a:r>
            <a:r>
              <a:rPr lang="it-IT" dirty="0" err="1"/>
              <a:t>classes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Automatic</a:t>
            </a:r>
            <a:r>
              <a:rPr lang="it-IT" dirty="0"/>
              <a:t> generation of </a:t>
            </a:r>
            <a:r>
              <a:rPr lang="it-IT" dirty="0" err="1"/>
              <a:t>tables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(DB Model)</a:t>
            </a:r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ORM: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pic>
        <p:nvPicPr>
          <p:cNvPr id="1026" name="Picture 2" descr="Entity Framework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418" y="1920180"/>
            <a:ext cx="11847582" cy="106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37748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b="1" dirty="0" err="1"/>
              <a:t>Entity</a:t>
            </a:r>
            <a:r>
              <a:rPr lang="it-IT" b="1" dirty="0"/>
              <a:t> Framework IDE </a:t>
            </a:r>
            <a:r>
              <a:rPr lang="it-IT" b="1" dirty="0" err="1"/>
              <a:t>integration</a:t>
            </a:r>
            <a:endParaRPr lang="it-IT" dirty="0"/>
          </a:p>
        </p:txBody>
      </p:sp>
      <p:pic>
        <p:nvPicPr>
          <p:cNvPr id="2050" name="Picture 2" descr="Entity Framework 5.0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2" y="2057400"/>
            <a:ext cx="24118088" cy="106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19406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394857"/>
            <a:ext cx="21245287" cy="9949543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2057400" lvl="1" indent="-685800"/>
            <a:r>
              <a:rPr lang="it-IT" dirty="0"/>
              <a:t>DAL</a:t>
            </a:r>
          </a:p>
          <a:p>
            <a:pPr marL="2057400" lvl="1" indent="-685800"/>
            <a:r>
              <a:rPr lang="it-IT" dirty="0" err="1"/>
              <a:t>Approaches</a:t>
            </a:r>
            <a:r>
              <a:rPr lang="it-IT" dirty="0"/>
              <a:t> (SQL </a:t>
            </a:r>
            <a:r>
              <a:rPr lang="it-IT" dirty="0" err="1"/>
              <a:t>query</a:t>
            </a:r>
            <a:r>
              <a:rPr lang="it-IT" dirty="0"/>
              <a:t>, Object </a:t>
            </a:r>
            <a:r>
              <a:rPr lang="it-IT" dirty="0" err="1"/>
              <a:t>mapping</a:t>
            </a:r>
            <a:r>
              <a:rPr lang="it-IT" dirty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ORM</a:t>
            </a:r>
          </a:p>
          <a:p>
            <a:pPr marL="2057400" lvl="1" indent="-685800"/>
            <a:r>
              <a:rPr lang="it-IT" dirty="0"/>
              <a:t>Pro</a:t>
            </a:r>
          </a:p>
          <a:p>
            <a:pPr marL="2057400" lvl="1" indent="-685800"/>
            <a:r>
              <a:rPr lang="it-IT" dirty="0" err="1"/>
              <a:t>Cons</a:t>
            </a:r>
            <a:endParaRPr lang="it-IT" dirty="0"/>
          </a:p>
          <a:p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Why</a:t>
            </a:r>
            <a:r>
              <a:rPr lang="it-IT" dirty="0"/>
              <a:t> use ORM</a:t>
            </a:r>
          </a:p>
          <a:p>
            <a:pPr marL="2057400" lvl="1" indent="-685800"/>
            <a:r>
              <a:rPr lang="it-IT" dirty="0" err="1"/>
              <a:t>Alternatives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3680701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628650" y="2385332"/>
            <a:ext cx="14592300" cy="9949543"/>
          </a:xfrm>
        </p:spPr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b="1" dirty="0" err="1"/>
              <a:t>fetch</a:t>
            </a:r>
            <a:r>
              <a:rPr lang="it-IT" dirty="0"/>
              <a:t> and </a:t>
            </a:r>
            <a:r>
              <a:rPr lang="it-IT" b="1" dirty="0" err="1"/>
              <a:t>persist</a:t>
            </a:r>
            <a:r>
              <a:rPr lang="it-IT" dirty="0"/>
              <a:t>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 err="1"/>
              <a:t>Approaches</a:t>
            </a:r>
            <a:r>
              <a:rPr lang="it-IT" b="1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inside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endParaRPr lang="it-IT" dirty="0"/>
          </a:p>
          <a:p>
            <a:pPr marL="2057400" lvl="1" indent="-685800"/>
            <a:r>
              <a:rPr lang="it-IT" dirty="0"/>
              <a:t>Strong </a:t>
            </a:r>
            <a:r>
              <a:rPr lang="it-IT" dirty="0" err="1"/>
              <a:t>coupling</a:t>
            </a:r>
            <a:r>
              <a:rPr lang="it-IT" dirty="0"/>
              <a:t> to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technology</a:t>
            </a:r>
            <a:endParaRPr lang="it-IT" dirty="0"/>
          </a:p>
          <a:p>
            <a:pPr marL="2057400" lvl="1" indent="-685800"/>
            <a:r>
              <a:rPr lang="it-IT" dirty="0"/>
              <a:t>A </a:t>
            </a:r>
            <a:r>
              <a:rPr lang="it-IT" dirty="0" err="1"/>
              <a:t>lot</a:t>
            </a:r>
            <a:r>
              <a:rPr lang="it-IT" dirty="0"/>
              <a:t> of code to </a:t>
            </a:r>
            <a:r>
              <a:rPr lang="it-IT" dirty="0" err="1"/>
              <a:t>write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b="1" dirty="0"/>
              <a:t>DAL</a:t>
            </a:r>
            <a:r>
              <a:rPr lang="it-IT" dirty="0"/>
              <a:t>: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b="1" dirty="0"/>
              <a:t>Data Access </a:t>
            </a:r>
            <a:r>
              <a:rPr lang="it-IT" dirty="0" err="1"/>
              <a:t>logic</a:t>
            </a:r>
            <a:r>
              <a:rPr lang="it-IT" dirty="0"/>
              <a:t> in a </a:t>
            </a:r>
            <a:r>
              <a:rPr lang="it-IT" dirty="0" err="1"/>
              <a:t>different</a:t>
            </a:r>
            <a:r>
              <a:rPr lang="it-IT" dirty="0"/>
              <a:t> (</a:t>
            </a:r>
            <a:r>
              <a:rPr lang="it-IT" dirty="0" err="1"/>
              <a:t>reusable</a:t>
            </a:r>
            <a:r>
              <a:rPr lang="it-IT" dirty="0"/>
              <a:t> and/or </a:t>
            </a:r>
            <a:r>
              <a:rPr lang="it-IT" dirty="0" err="1"/>
              <a:t>generic</a:t>
            </a:r>
            <a:r>
              <a:rPr lang="it-IT" dirty="0"/>
              <a:t>) </a:t>
            </a:r>
            <a:r>
              <a:rPr lang="it-IT" b="1" dirty="0" err="1"/>
              <a:t>Layer</a:t>
            </a:r>
            <a:endParaRPr lang="it-IT" b="1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6187209" y="3805236"/>
            <a:ext cx="6343650" cy="16478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/>
              <a:t>Application</a:t>
            </a:r>
          </a:p>
        </p:txBody>
      </p:sp>
      <p:sp>
        <p:nvSpPr>
          <p:cNvPr id="4" name="Disco magnetico 3"/>
          <p:cNvSpPr/>
          <p:nvPr/>
        </p:nvSpPr>
        <p:spPr>
          <a:xfrm>
            <a:off x="19867034" y="7853360"/>
            <a:ext cx="2076450" cy="1905000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3200" dirty="0" err="1"/>
              <a:t>MySQL</a:t>
            </a:r>
            <a:endParaRPr lang="it-IT" sz="3200" dirty="0"/>
          </a:p>
        </p:txBody>
      </p:sp>
      <p:sp>
        <p:nvSpPr>
          <p:cNvPr id="9" name="Disco magnetico 8"/>
          <p:cNvSpPr/>
          <p:nvPr/>
        </p:nvSpPr>
        <p:spPr>
          <a:xfrm>
            <a:off x="16699443" y="7853360"/>
            <a:ext cx="2076450" cy="1905000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3200" dirty="0"/>
              <a:t>Oracle</a:t>
            </a:r>
          </a:p>
        </p:txBody>
      </p:sp>
      <p:sp>
        <p:nvSpPr>
          <p:cNvPr id="16" name="Freccia in giù 15"/>
          <p:cNvSpPr/>
          <p:nvPr/>
        </p:nvSpPr>
        <p:spPr>
          <a:xfrm>
            <a:off x="20514734" y="5862636"/>
            <a:ext cx="781050" cy="15621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reccia in giù 16"/>
          <p:cNvSpPr/>
          <p:nvPr/>
        </p:nvSpPr>
        <p:spPr>
          <a:xfrm>
            <a:off x="17347143" y="5862636"/>
            <a:ext cx="781050" cy="15621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830350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13574486" cy="9949543"/>
          </a:xfrm>
        </p:spPr>
        <p:txBody>
          <a:bodyPr/>
          <a:lstStyle/>
          <a:p>
            <a:r>
              <a:rPr lang="it-IT" dirty="0"/>
              <a:t>A Data Access </a:t>
            </a:r>
            <a:r>
              <a:rPr lang="it-IT" dirty="0" err="1"/>
              <a:t>Layer</a:t>
            </a:r>
            <a:r>
              <a:rPr lang="it-IT" dirty="0"/>
              <a:t> (DAL) </a:t>
            </a:r>
            <a:r>
              <a:rPr lang="it-IT" dirty="0" err="1"/>
              <a:t>is</a:t>
            </a:r>
            <a:r>
              <a:rPr lang="it-IT" dirty="0"/>
              <a:t> a software </a:t>
            </a:r>
            <a:r>
              <a:rPr lang="it-IT" b="1" dirty="0" err="1">
                <a:solidFill>
                  <a:srgbClr val="00B050"/>
                </a:solidFill>
              </a:rPr>
              <a:t>layer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/>
              <a:t>which</a:t>
            </a:r>
            <a:r>
              <a:rPr lang="it-IT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b="1" dirty="0" err="1">
                <a:solidFill>
                  <a:srgbClr val="00B050"/>
                </a:solidFill>
              </a:rPr>
              <a:t>simplified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access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/>
              <a:t>to </a:t>
            </a:r>
            <a:r>
              <a:rPr lang="it-IT" dirty="0" err="1"/>
              <a:t>stored</a:t>
            </a:r>
            <a:r>
              <a:rPr lang="it-IT" dirty="0"/>
              <a:t> data (e.g. DB)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and/or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decouples</a:t>
            </a:r>
            <a:r>
              <a:rPr lang="it-IT" dirty="0"/>
              <a:t> </a:t>
            </a:r>
            <a:r>
              <a:rPr lang="it-IT" dirty="0" err="1"/>
              <a:t>upper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from the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(e.g. DB </a:t>
            </a:r>
            <a:r>
              <a:rPr lang="it-IT" dirty="0" err="1"/>
              <a:t>engine</a:t>
            </a:r>
            <a:r>
              <a:rPr lang="it-IT" dirty="0"/>
              <a:t>, DB schema)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5444259" y="3905250"/>
            <a:ext cx="6343650" cy="990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/>
              <a:t>Application</a:t>
            </a:r>
          </a:p>
        </p:txBody>
      </p:sp>
      <p:sp>
        <p:nvSpPr>
          <p:cNvPr id="3" name="Freccia in giù 2"/>
          <p:cNvSpPr/>
          <p:nvPr/>
        </p:nvSpPr>
        <p:spPr>
          <a:xfrm>
            <a:off x="18225559" y="5105400"/>
            <a:ext cx="781050" cy="78105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15444259" y="6043612"/>
            <a:ext cx="6343650" cy="838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/>
              <a:t>DAL</a:t>
            </a:r>
          </a:p>
        </p:txBody>
      </p:sp>
      <p:cxnSp>
        <p:nvCxnSpPr>
          <p:cNvPr id="20" name="Connettore 4 19"/>
          <p:cNvCxnSpPr>
            <a:stCxn id="5" idx="2"/>
            <a:endCxn id="4" idx="1"/>
          </p:cNvCxnSpPr>
          <p:nvPr/>
        </p:nvCxnSpPr>
        <p:spPr>
          <a:xfrm rot="16200000" flipH="1">
            <a:off x="19548740" y="5949155"/>
            <a:ext cx="2062162" cy="392747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/>
          <p:cNvCxnSpPr>
            <a:stCxn id="5" idx="2"/>
            <a:endCxn id="9" idx="1"/>
          </p:cNvCxnSpPr>
          <p:nvPr/>
        </p:nvCxnSpPr>
        <p:spPr>
          <a:xfrm rot="16200000" flipH="1">
            <a:off x="18393570" y="7104326"/>
            <a:ext cx="2062162" cy="1617134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4 26"/>
          <p:cNvCxnSpPr>
            <a:stCxn id="5" idx="2"/>
            <a:endCxn id="8" idx="3"/>
          </p:cNvCxnSpPr>
          <p:nvPr/>
        </p:nvCxnSpPr>
        <p:spPr>
          <a:xfrm rot="5400000">
            <a:off x="16904180" y="7433784"/>
            <a:ext cx="2263876" cy="1159933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/>
          <p:cNvGrpSpPr/>
          <p:nvPr/>
        </p:nvGrpSpPr>
        <p:grpSpPr>
          <a:xfrm>
            <a:off x="13650384" y="8791574"/>
            <a:ext cx="9931400" cy="2209801"/>
            <a:chOff x="13071475" y="10125074"/>
            <a:chExt cx="9931400" cy="2209801"/>
          </a:xfrm>
        </p:grpSpPr>
        <p:sp>
          <p:nvSpPr>
            <p:cNvPr id="4" name="Disco magnetico 3"/>
            <p:cNvSpPr/>
            <p:nvPr/>
          </p:nvSpPr>
          <p:spPr>
            <a:xfrm>
              <a:off x="20926425" y="10277474"/>
              <a:ext cx="2076450" cy="1905000"/>
            </a:xfrm>
            <a:prstGeom prst="flowChartMagneticDisk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3200" dirty="0" err="1"/>
                <a:t>MySQL</a:t>
              </a:r>
              <a:endParaRPr lang="it-IT" sz="3200" dirty="0"/>
            </a:p>
          </p:txBody>
        </p:sp>
        <p:sp>
          <p:nvSpPr>
            <p:cNvPr id="8" name="Nuvola 7"/>
            <p:cNvSpPr/>
            <p:nvPr/>
          </p:nvSpPr>
          <p:spPr>
            <a:xfrm>
              <a:off x="15372292" y="10382249"/>
              <a:ext cx="3009900" cy="1695450"/>
            </a:xfrm>
            <a:prstGeom prst="cloud">
              <a:avLst/>
            </a:prstGeom>
            <a:ln/>
          </p:spPr>
          <p:style>
            <a:lnRef idx="2">
              <a:schemeClr val="dk1"/>
            </a:lnRef>
            <a:fillRef idx="1003">
              <a:schemeClr val="dk2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3600" dirty="0" err="1"/>
                <a:t>Cloud</a:t>
              </a:r>
              <a:endParaRPr lang="it-IT" sz="360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8616084" y="10277474"/>
              <a:ext cx="2076450" cy="1905000"/>
            </a:xfrm>
            <a:prstGeom prst="flowChartMagneticDisk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3200" dirty="0"/>
                <a:t>Oracle</a:t>
              </a:r>
            </a:p>
          </p:txBody>
        </p:sp>
        <p:pic>
          <p:nvPicPr>
            <p:cNvPr id="1026" name="Picture 2" descr="LES LLETRES I LA VIDA | Ramon Ferrerons: I del vell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1475" y="10125074"/>
              <a:ext cx="2066925" cy="220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Connettore 4 36"/>
          <p:cNvCxnSpPr>
            <a:stCxn id="5" idx="2"/>
            <a:endCxn id="1026" idx="0"/>
          </p:cNvCxnSpPr>
          <p:nvPr/>
        </p:nvCxnSpPr>
        <p:spPr>
          <a:xfrm rot="5400000">
            <a:off x="15695085" y="5870575"/>
            <a:ext cx="1909762" cy="3932237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9337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22318436" cy="9949543"/>
          </a:xfrm>
        </p:spPr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a DAL:</a:t>
            </a:r>
          </a:p>
          <a:p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Native SQL </a:t>
            </a:r>
            <a:r>
              <a:rPr lang="it-IT" dirty="0" err="1"/>
              <a:t>query</a:t>
            </a:r>
            <a:r>
              <a:rPr lang="it-IT" dirty="0"/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ORM with </a:t>
            </a:r>
            <a:r>
              <a:rPr lang="it-IT" dirty="0" err="1"/>
              <a:t>EntityFramework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ORM with </a:t>
            </a:r>
            <a:r>
              <a:rPr lang="it-IT" dirty="0" err="1"/>
              <a:t>Dapper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mapping</a:t>
            </a:r>
            <a:r>
              <a:rPr lang="it-IT" dirty="0"/>
              <a:t> (</a:t>
            </a:r>
            <a:r>
              <a:rPr lang="it-IT" dirty="0" err="1"/>
              <a:t>Dapper</a:t>
            </a:r>
            <a:r>
              <a:rPr lang="it-IT" dirty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6380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22318436" cy="9949543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b="1" dirty="0"/>
              <a:t>Native SQL </a:t>
            </a:r>
            <a:r>
              <a:rPr lang="it-IT" b="1" dirty="0" err="1"/>
              <a:t>query</a:t>
            </a:r>
            <a:r>
              <a:rPr lang="it-IT" b="1" dirty="0"/>
              <a:t> in C#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r>
              <a:rPr lang="it-IT" dirty="0"/>
              <a:t>: SQL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1181100" y="5235386"/>
            <a:ext cx="21507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nativeSQLQuery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 * FROM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=‘Bob’"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DataTable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DataTable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it-IT" sz="4000" b="1" dirty="0">
              <a:solidFill>
                <a:srgbClr val="3033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SqlCommand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SqlCommand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nativeSQLQuery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	</a:t>
            </a:r>
          </a:p>
          <a:p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SqlDataAdapter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dataAdapter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SqlDataAdapter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dataAdapter.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it-IT" sz="4000" b="1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51589360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3"/>
            <a:ext cx="22318436" cy="1386568"/>
          </a:xfrm>
        </p:spPr>
        <p:txBody>
          <a:bodyPr/>
          <a:lstStyle/>
          <a:p>
            <a:r>
              <a:rPr lang="it-IT" b="1" dirty="0"/>
              <a:t>Object </a:t>
            </a:r>
            <a:r>
              <a:rPr lang="it-IT" b="1" dirty="0" err="1"/>
              <a:t>Relational</a:t>
            </a:r>
            <a:r>
              <a:rPr lang="it-IT" b="1" dirty="0"/>
              <a:t> </a:t>
            </a:r>
            <a:r>
              <a:rPr lang="it-IT" b="1" dirty="0" err="1"/>
              <a:t>Mapping</a:t>
            </a:r>
            <a:r>
              <a:rPr lang="it-IT" b="1" dirty="0"/>
              <a:t> in C# (</a:t>
            </a:r>
            <a:r>
              <a:rPr lang="it-IT" b="1" dirty="0" err="1"/>
              <a:t>Entity</a:t>
            </a:r>
            <a:r>
              <a:rPr lang="it-IT" b="1" dirty="0"/>
              <a:t> Framework)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r>
              <a:rPr lang="it-IT" dirty="0"/>
              <a:t>: ORM/EF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914400" y="3905249"/>
            <a:ext cx="224028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"Students"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}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ID {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4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4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SchoolDBEntities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</a:t>
            </a:r>
          </a:p>
          <a:p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studentList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context.Students.ToList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&gt;(); </a:t>
            </a:r>
          </a:p>
          <a:p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 sz="4000" b="1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studentList</a:t>
            </a:r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 =&gt;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s.FirstName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"Bob"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8"/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FirstOrDefault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&gt;(); </a:t>
            </a:r>
          </a:p>
          <a:p>
            <a:pPr lvl="1"/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it-IT" sz="4000" b="1" dirty="0">
              <a:solidFill>
                <a:srgbClr val="3033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9005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3"/>
            <a:ext cx="22318436" cy="1386568"/>
          </a:xfrm>
        </p:spPr>
        <p:txBody>
          <a:bodyPr/>
          <a:lstStyle/>
          <a:p>
            <a:r>
              <a:rPr lang="it-IT" b="1" dirty="0"/>
              <a:t>Object </a:t>
            </a:r>
            <a:r>
              <a:rPr lang="it-IT" b="1" dirty="0" err="1"/>
              <a:t>Relational</a:t>
            </a:r>
            <a:r>
              <a:rPr lang="it-IT" b="1" dirty="0"/>
              <a:t> </a:t>
            </a:r>
            <a:r>
              <a:rPr lang="it-IT" b="1" dirty="0" err="1"/>
              <a:t>Mapping</a:t>
            </a:r>
            <a:r>
              <a:rPr lang="it-IT" b="1" dirty="0"/>
              <a:t> in C# (</a:t>
            </a:r>
            <a:r>
              <a:rPr lang="it-IT" b="1" dirty="0" err="1"/>
              <a:t>Dapper</a:t>
            </a:r>
            <a:r>
              <a:rPr lang="it-IT" b="1" dirty="0"/>
              <a:t>)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r>
              <a:rPr lang="it-IT" dirty="0"/>
              <a:t>: ORM/</a:t>
            </a:r>
            <a:r>
              <a:rPr lang="it-IT" dirty="0" err="1"/>
              <a:t>Dapper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81100" y="3597086"/>
            <a:ext cx="2150745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}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StudentID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4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connectionString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</a:p>
          <a:p>
            <a:pPr lvl="2"/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sqlConnection.Open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2"/>
            <a:b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.Query&lt;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 * from Students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'Bob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'}).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FirstOrDefault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2"/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1421097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3"/>
            <a:ext cx="22318436" cy="1386568"/>
          </a:xfrm>
        </p:spPr>
        <p:txBody>
          <a:bodyPr/>
          <a:lstStyle/>
          <a:p>
            <a:r>
              <a:rPr lang="it-IT" b="1" dirty="0" err="1"/>
              <a:t>Dynamic</a:t>
            </a:r>
            <a:r>
              <a:rPr lang="it-IT" b="1" dirty="0"/>
              <a:t> </a:t>
            </a:r>
            <a:r>
              <a:rPr lang="it-IT" b="1" dirty="0" err="1"/>
              <a:t>object</a:t>
            </a:r>
            <a:r>
              <a:rPr lang="it-IT" b="1" dirty="0"/>
              <a:t> </a:t>
            </a:r>
            <a:r>
              <a:rPr lang="it-IT" b="1" dirty="0" err="1"/>
              <a:t>mapping</a:t>
            </a:r>
            <a:r>
              <a:rPr lang="it-IT" b="1" dirty="0"/>
              <a:t> in C# (</a:t>
            </a:r>
            <a:r>
              <a:rPr lang="it-IT" b="1" dirty="0" err="1"/>
              <a:t>Dapper</a:t>
            </a:r>
            <a:r>
              <a:rPr lang="it-IT" b="1" dirty="0"/>
              <a:t>)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Data Access </a:t>
            </a:r>
            <a:r>
              <a:rPr lang="it-IT" dirty="0" err="1"/>
              <a:t>Layer</a:t>
            </a:r>
            <a:r>
              <a:rPr lang="it-IT" dirty="0"/>
              <a:t>: </a:t>
            </a:r>
            <a:r>
              <a:rPr lang="it-IT" dirty="0" err="1"/>
              <a:t>dynamic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81100" y="3597086"/>
            <a:ext cx="2150745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connectionString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</a:p>
          <a:p>
            <a:pPr lvl="1"/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sqlConnection.Open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b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sqlConnection</a:t>
            </a:r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.Query(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 * from Students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it-IT" sz="4000" b="1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'Bob'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lvl="1"/>
            <a:b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pPr lvl="2"/>
            <a:r>
              <a:rPr lang="it-IT" sz="4000" b="1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.Format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4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"{0}-{1}"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2"/>
            <a:r>
              <a:rPr lang="it-IT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student.Id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student.FirstName</a:t>
            </a:r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lvl="1"/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it-IT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1068572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19234</TotalTime>
  <Words>539</Words>
  <Application>Microsoft Office PowerPoint</Application>
  <PresentationFormat>Custom</PresentationFormat>
  <Paragraphs>139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Calibri Light</vt:lpstr>
      <vt:lpstr>Lato</vt:lpstr>
      <vt:lpstr>Calibri</vt:lpstr>
      <vt:lpstr>Courier New</vt:lpstr>
      <vt:lpstr>Arial</vt:lpstr>
      <vt:lpstr>Open Sans bold</vt:lpstr>
      <vt:lpstr>Lato Medium</vt:lpstr>
      <vt:lpstr>Lato Light</vt:lpstr>
      <vt:lpstr>Open Sans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Luca Zagarella</cp:lastModifiedBy>
  <cp:revision>1196</cp:revision>
  <dcterms:created xsi:type="dcterms:W3CDTF">2015-08-10T08:26:26Z</dcterms:created>
  <dcterms:modified xsi:type="dcterms:W3CDTF">2017-10-02T12:58:06Z</dcterms:modified>
</cp:coreProperties>
</file>